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96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864DE-5FAA-4D90-9E4A-45FEC26BCCB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C3AF-D2E2-4174-BD04-80467BCC7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35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864DE-5FAA-4D90-9E4A-45FEC26BCCB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C3AF-D2E2-4174-BD04-80467BCC7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95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864DE-5FAA-4D90-9E4A-45FEC26BCCB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C3AF-D2E2-4174-BD04-80467BCC7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88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DE135-9F78-4D86-9187-69F9307FDF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932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FA97B-5D5B-48BA-A8CC-6F9C73131F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9760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F0A3B-FA69-4FF7-9A86-3AEB06842C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175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843A8-1811-4CDD-8C62-54D9CF5790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190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74905-F201-47C0-9C08-050C75E2DC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2570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9106A-98A4-4D35-B04B-AAD30A95723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8314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69BF3-395A-4D89-8FA3-DA7819224E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390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0A54-E28D-417C-B089-AF69668680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804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864DE-5FAA-4D90-9E4A-45FEC26BCCB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C3AF-D2E2-4174-BD04-80467BCC7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8977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B4D0A-6C7A-47FF-AF71-1EE7B1C89F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2796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10AA3-31A0-4CC8-B28E-1366780C3A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1638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29543-A18E-4190-803D-A4AD500FE5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79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864DE-5FAA-4D90-9E4A-45FEC26BCCB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C3AF-D2E2-4174-BD04-80467BCC7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70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864DE-5FAA-4D90-9E4A-45FEC26BCCB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C3AF-D2E2-4174-BD04-80467BCC7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88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864DE-5FAA-4D90-9E4A-45FEC26BCCB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C3AF-D2E2-4174-BD04-80467BCC7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48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864DE-5FAA-4D90-9E4A-45FEC26BCCB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C3AF-D2E2-4174-BD04-80467BCC7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8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864DE-5FAA-4D90-9E4A-45FEC26BCCB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C3AF-D2E2-4174-BD04-80467BCC7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27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864DE-5FAA-4D90-9E4A-45FEC26BCCB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C3AF-D2E2-4174-BD04-80467BCC7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87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864DE-5FAA-4D90-9E4A-45FEC26BCCB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7C3AF-D2E2-4174-BD04-80467BCC7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734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864DE-5FAA-4D90-9E4A-45FEC26BCCB2}" type="datetimeFigureOut">
              <a:rPr lang="en-US" smtClean="0"/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C3AF-D2E2-4174-BD04-80467BCC7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7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F780F6-74B1-4DB5-9404-F2C59A5F6FB4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086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National Historic Preservation 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Presentation 4</a:t>
            </a:r>
            <a:r>
              <a:rPr lang="en-US" smtClean="0"/>
              <a:t>: Section 106 Definitions</a:t>
            </a:r>
            <a:r>
              <a:rPr lang="en-US" dirty="0" smtClean="0"/>
              <a:t>, 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122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Indigenous participation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NHPA requires consultation with Federally recognized Indian Tribes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Including Alaskan Native villages and corporations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And Native Hawaiians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There are many tribes that are only state recognized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No consultation requirements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But SHPOs may want you to consult with them</a:t>
            </a:r>
          </a:p>
        </p:txBody>
      </p:sp>
    </p:spTree>
    <p:extLst>
      <p:ext uri="{BB962C8B-B14F-4D97-AF65-F5344CB8AC3E}">
        <p14:creationId xmlns:p14="http://schemas.microsoft.com/office/powerpoint/2010/main" val="3535925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Analysis of Sec. 106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Definitions:</a:t>
            </a:r>
          </a:p>
          <a:p>
            <a:pPr lvl="1" eaLnBrk="1" hangingPunct="1"/>
            <a:r>
              <a:rPr lang="en-US" altLang="en-US" smtClean="0"/>
              <a:t>National Register</a:t>
            </a:r>
          </a:p>
          <a:p>
            <a:pPr lvl="1" eaLnBrk="1" hangingPunct="1"/>
            <a:r>
              <a:rPr lang="en-US" altLang="en-US" smtClean="0">
                <a:solidFill>
                  <a:srgbClr val="FF3399"/>
                </a:solidFill>
              </a:rPr>
              <a:t>Undertaking</a:t>
            </a:r>
          </a:p>
          <a:p>
            <a:pPr lvl="1" eaLnBrk="1" hangingPunct="1"/>
            <a:r>
              <a:rPr lang="en-US" altLang="en-US" smtClean="0"/>
              <a:t>Advisory Council</a:t>
            </a:r>
          </a:p>
          <a:p>
            <a:pPr lvl="1" eaLnBrk="1" hangingPunct="1"/>
            <a:r>
              <a:rPr lang="en-US" altLang="en-US" smtClean="0"/>
              <a:t>State Historic Preservation Officer</a:t>
            </a:r>
          </a:p>
          <a:p>
            <a:pPr lvl="1" eaLnBrk="1" hangingPunct="1"/>
            <a:r>
              <a:rPr lang="en-US" altLang="en-US" smtClean="0"/>
              <a:t>Tribal Historic Preservation Officer</a:t>
            </a:r>
          </a:p>
          <a:p>
            <a:pPr lvl="1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7704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mtClean="0"/>
              <a:t>What is an undertaking?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800" dirty="0" smtClean="0">
                <a:cs typeface="Times New Roman" pitchFamily="18" charset="0"/>
              </a:rPr>
              <a:t>§301(7): “Undertaking means a project, activity, or program funded in whole or in part under the direct or indirect jurisdiction of a Federal agency, including –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UcPeriod"/>
            </a:pPr>
            <a:r>
              <a:rPr lang="en-US" altLang="en-US" sz="2400" dirty="0" smtClean="0"/>
              <a:t>Those carried out by or on behalf of the agency;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UcPeriod"/>
            </a:pPr>
            <a:r>
              <a:rPr lang="en-US" altLang="en-US" sz="2400" dirty="0" smtClean="0"/>
              <a:t>Those carried out with Federal financial assistance;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UcPeriod"/>
            </a:pPr>
            <a:r>
              <a:rPr lang="en-US" altLang="en-US" sz="2400" dirty="0" smtClean="0"/>
              <a:t>Those requiring a Federal </a:t>
            </a:r>
            <a:r>
              <a:rPr lang="en-US" altLang="en-US" sz="2400" dirty="0" smtClean="0"/>
              <a:t>permit, </a:t>
            </a:r>
            <a:r>
              <a:rPr lang="en-US" altLang="en-US" sz="2400" dirty="0" smtClean="0"/>
              <a:t>license, or approval; and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UcPeriod"/>
            </a:pPr>
            <a:r>
              <a:rPr lang="en-US" altLang="en-US" sz="2400" dirty="0" smtClean="0"/>
              <a:t>Those subject to State or local regulation administered pursuant to a delegation or approval by a Federal agency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800" dirty="0" smtClean="0"/>
              <a:t>Broad definition (identical to definition in the </a:t>
            </a:r>
            <a:r>
              <a:rPr lang="en-US" altLang="en-US" sz="2800" dirty="0" err="1" smtClean="0"/>
              <a:t>regs</a:t>
            </a:r>
            <a:r>
              <a:rPr lang="en-US" altLang="en-US" sz="2800" dirty="0" smtClean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1917967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Analysis of Sec. 106</a:t>
            </a:r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Definitions:</a:t>
            </a:r>
          </a:p>
          <a:p>
            <a:pPr lvl="1" eaLnBrk="1" hangingPunct="1"/>
            <a:r>
              <a:rPr lang="en-US" altLang="en-US" smtClean="0"/>
              <a:t>National Register</a:t>
            </a:r>
          </a:p>
          <a:p>
            <a:pPr lvl="1" eaLnBrk="1" hangingPunct="1"/>
            <a:r>
              <a:rPr lang="en-US" altLang="en-US" smtClean="0"/>
              <a:t>Undertaking</a:t>
            </a:r>
          </a:p>
          <a:p>
            <a:pPr lvl="1" eaLnBrk="1" hangingPunct="1"/>
            <a:r>
              <a:rPr lang="en-US" altLang="en-US" smtClean="0">
                <a:solidFill>
                  <a:srgbClr val="FF3399"/>
                </a:solidFill>
              </a:rPr>
              <a:t>Advisory Council</a:t>
            </a:r>
          </a:p>
          <a:p>
            <a:pPr lvl="1" eaLnBrk="1" hangingPunct="1"/>
            <a:r>
              <a:rPr lang="en-US" altLang="en-US" smtClean="0"/>
              <a:t>State Historic Preservation Officer</a:t>
            </a:r>
          </a:p>
          <a:p>
            <a:pPr lvl="1" eaLnBrk="1" hangingPunct="1"/>
            <a:r>
              <a:rPr lang="en-US" altLang="en-US" smtClean="0"/>
              <a:t>Tribal Historic Preservation Officer</a:t>
            </a:r>
          </a:p>
          <a:p>
            <a:pPr lvl="1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9091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305800" cy="7620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Advisory Council on Historic Preservation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3058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800" smtClean="0"/>
              <a:t>ACHP is an independent agency established by the NHPA to regulate Section 106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smtClean="0"/>
              <a:t>Advises the President on historic preservation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smtClean="0"/>
              <a:t>ACHP issues and enforces the Sec. 106 Regs: 36 CFR Part 800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smtClean="0"/>
              <a:t>Must be given the opportunity to comment in certain specified circumstances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smtClean="0"/>
              <a:t>Determines when the rules have been broken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smtClean="0"/>
              <a:t>Membership: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smtClean="0"/>
              <a:t>Chair (appointed by Pres. from the public)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smtClean="0"/>
              <a:t>Sec. of the Interior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smtClean="0"/>
              <a:t>Architect of the Capitol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smtClean="0"/>
              <a:t>Sec. of Ag. &amp; four other Federal agency heads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smtClean="0"/>
              <a:t>A Governor appointed by the Pres.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smtClean="0"/>
              <a:t>A Mayor appointed by the Pres.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smtClean="0"/>
              <a:t>The President of the NCSHPO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smtClean="0"/>
              <a:t>Chair of the National Trust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smtClean="0"/>
              <a:t>Four experts appointed by the Pres in the fields of architecture, history, archaeology, and other appropriate disciplines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smtClean="0"/>
              <a:t>Three members of the general public, appointed by the Pres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smtClean="0"/>
              <a:t>One member of an Indian tribe or Native Hawaiian organization</a:t>
            </a:r>
          </a:p>
        </p:txBody>
      </p:sp>
    </p:spTree>
    <p:extLst>
      <p:ext uri="{BB962C8B-B14F-4D97-AF65-F5344CB8AC3E}">
        <p14:creationId xmlns:p14="http://schemas.microsoft.com/office/powerpoint/2010/main" val="284430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Analysis of Sec. 106</a:t>
            </a:r>
          </a:p>
        </p:txBody>
      </p:sp>
      <p:sp>
        <p:nvSpPr>
          <p:cNvPr id="327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Definitions:</a:t>
            </a:r>
          </a:p>
          <a:p>
            <a:pPr lvl="1" eaLnBrk="1" hangingPunct="1"/>
            <a:r>
              <a:rPr lang="en-US" altLang="en-US" smtClean="0"/>
              <a:t>National Register</a:t>
            </a:r>
          </a:p>
          <a:p>
            <a:pPr lvl="1" eaLnBrk="1" hangingPunct="1"/>
            <a:r>
              <a:rPr lang="en-US" altLang="en-US" smtClean="0"/>
              <a:t>Undertaking</a:t>
            </a:r>
          </a:p>
          <a:p>
            <a:pPr lvl="1" eaLnBrk="1" hangingPunct="1"/>
            <a:r>
              <a:rPr lang="en-US" altLang="en-US" smtClean="0"/>
              <a:t>Advisory Council</a:t>
            </a:r>
          </a:p>
          <a:p>
            <a:pPr lvl="1" eaLnBrk="1" hangingPunct="1"/>
            <a:r>
              <a:rPr lang="en-US" altLang="en-US" smtClean="0">
                <a:solidFill>
                  <a:srgbClr val="FF3399"/>
                </a:solidFill>
              </a:rPr>
              <a:t>State Historic Preservation Officer</a:t>
            </a:r>
          </a:p>
          <a:p>
            <a:pPr lvl="1" eaLnBrk="1" hangingPunct="1"/>
            <a:r>
              <a:rPr lang="en-US" altLang="en-US" smtClean="0"/>
              <a:t>Tribal Historic Preservation Officer</a:t>
            </a:r>
          </a:p>
          <a:p>
            <a:pPr lvl="1"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85898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82000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State Historic Preservation Officer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Each state and territory has a “SHPO”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Part of the state program under which they can get federal preservation grants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In each state, the SHPO is different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May be state archaeologist or some random person appointed by the Governor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Normally, they have a staff and an office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Feds have to approve of the state program for it to be eligible for federal funding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Under the regs. SHPO has to be consulted by federal agency under specified circumstances;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They play a key role in Sec. 106 process, and federal agencies often defer to them</a:t>
            </a:r>
          </a:p>
        </p:txBody>
      </p:sp>
    </p:spTree>
    <p:extLst>
      <p:ext uri="{BB962C8B-B14F-4D97-AF65-F5344CB8AC3E}">
        <p14:creationId xmlns:p14="http://schemas.microsoft.com/office/powerpoint/2010/main" val="3399306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Analysis of Sec. 106</a:t>
            </a:r>
          </a:p>
        </p:txBody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Definitions:</a:t>
            </a:r>
          </a:p>
          <a:p>
            <a:pPr lvl="1" eaLnBrk="1" hangingPunct="1"/>
            <a:r>
              <a:rPr lang="en-US" altLang="en-US" smtClean="0"/>
              <a:t>National Register</a:t>
            </a:r>
          </a:p>
          <a:p>
            <a:pPr lvl="1" eaLnBrk="1" hangingPunct="1"/>
            <a:r>
              <a:rPr lang="en-US" altLang="en-US" smtClean="0"/>
              <a:t>Undertaking</a:t>
            </a:r>
          </a:p>
          <a:p>
            <a:pPr lvl="1" eaLnBrk="1" hangingPunct="1"/>
            <a:r>
              <a:rPr lang="en-US" altLang="en-US" smtClean="0"/>
              <a:t>Advisory Council</a:t>
            </a:r>
          </a:p>
          <a:p>
            <a:pPr lvl="1" eaLnBrk="1" hangingPunct="1"/>
            <a:r>
              <a:rPr lang="en-US" altLang="en-US" smtClean="0"/>
              <a:t>State Historic Preservation Officer</a:t>
            </a:r>
          </a:p>
          <a:p>
            <a:pPr lvl="1" eaLnBrk="1" hangingPunct="1"/>
            <a:r>
              <a:rPr lang="en-US" altLang="en-US" smtClean="0">
                <a:solidFill>
                  <a:srgbClr val="FF3399"/>
                </a:solidFill>
              </a:rPr>
              <a:t>Tribal Historic Preservation Officer</a:t>
            </a:r>
          </a:p>
          <a:p>
            <a:pPr lvl="1" eaLnBrk="1" hangingPunct="1"/>
            <a:endParaRPr lang="en-US" altLang="en-US" smtClean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297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Tribal Historic Preservation Officer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257800"/>
          </a:xfrm>
        </p:spPr>
        <p:txBody>
          <a:bodyPr/>
          <a:lstStyle/>
          <a:p>
            <a:pPr eaLnBrk="1" hangingPunct="1"/>
            <a:r>
              <a:rPr lang="en-US" altLang="en-US" smtClean="0"/>
              <a:t>Similar role to a SHPO, but for federally recognized Indian tribes</a:t>
            </a:r>
          </a:p>
          <a:p>
            <a:pPr eaLnBrk="1" hangingPunct="1"/>
            <a:r>
              <a:rPr lang="en-US" altLang="en-US" smtClean="0"/>
              <a:t>Consult either in lieu of or in addition to SHPO for Indian lands or for historic properties found on non-Indian lands but that have cultural significance to the tribe</a:t>
            </a:r>
          </a:p>
          <a:p>
            <a:pPr eaLnBrk="1" hangingPunct="1"/>
            <a:r>
              <a:rPr lang="en-US" altLang="en-US" smtClean="0"/>
              <a:t>Again, a very important party in the process</a:t>
            </a:r>
          </a:p>
        </p:txBody>
      </p:sp>
    </p:spTree>
    <p:extLst>
      <p:ext uri="{BB962C8B-B14F-4D97-AF65-F5344CB8AC3E}">
        <p14:creationId xmlns:p14="http://schemas.microsoft.com/office/powerpoint/2010/main" val="1908120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540</Words>
  <Application>Microsoft Office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Default Design</vt:lpstr>
      <vt:lpstr>National Historic Preservation Act</vt:lpstr>
      <vt:lpstr>Analysis of Sec. 106</vt:lpstr>
      <vt:lpstr>What is an undertaking?</vt:lpstr>
      <vt:lpstr>Analysis of Sec. 106</vt:lpstr>
      <vt:lpstr>Advisory Council on Historic Preservation</vt:lpstr>
      <vt:lpstr>Analysis of Sec. 106</vt:lpstr>
      <vt:lpstr>State Historic Preservation Officer</vt:lpstr>
      <vt:lpstr>Analysis of Sec. 106</vt:lpstr>
      <vt:lpstr>Tribal Historic Preservation Officer</vt:lpstr>
      <vt:lpstr>Indigenous participation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Historic Preservation Act</dc:title>
  <dc:creator>Clifford Brown</dc:creator>
  <cp:lastModifiedBy>Clifford Brown</cp:lastModifiedBy>
  <cp:revision>1</cp:revision>
  <dcterms:created xsi:type="dcterms:W3CDTF">2014-01-06T18:52:12Z</dcterms:created>
  <dcterms:modified xsi:type="dcterms:W3CDTF">2014-01-06T18:53:01Z</dcterms:modified>
</cp:coreProperties>
</file>