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96"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E49DA8-5CA1-4236-868B-20BBC8E5A10A}"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38650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E49DA8-5CA1-4236-868B-20BBC8E5A10A}"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3658199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E49DA8-5CA1-4236-868B-20BBC8E5A10A}"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183103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E49DA8-5CA1-4236-868B-20BBC8E5A10A}"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306533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E49DA8-5CA1-4236-868B-20BBC8E5A10A}"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418315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E49DA8-5CA1-4236-868B-20BBC8E5A10A}"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3631492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E49DA8-5CA1-4236-868B-20BBC8E5A10A}" type="datetimeFigureOut">
              <a:rPr lang="en-US" smtClean="0"/>
              <a:t>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5155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E49DA8-5CA1-4236-868B-20BBC8E5A10A}" type="datetimeFigureOut">
              <a:rPr lang="en-US" smtClean="0"/>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2726026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49DA8-5CA1-4236-868B-20BBC8E5A10A}" type="datetimeFigureOut">
              <a:rPr lang="en-US" smtClean="0"/>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175581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49DA8-5CA1-4236-868B-20BBC8E5A10A}"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237606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49DA8-5CA1-4236-868B-20BBC8E5A10A}"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57DEA-BC9B-420D-8C0F-D57EE4238C7A}" type="slidenum">
              <a:rPr lang="en-US" smtClean="0"/>
              <a:t>‹#›</a:t>
            </a:fld>
            <a:endParaRPr lang="en-US"/>
          </a:p>
        </p:txBody>
      </p:sp>
    </p:spTree>
    <p:extLst>
      <p:ext uri="{BB962C8B-B14F-4D97-AF65-F5344CB8AC3E}">
        <p14:creationId xmlns:p14="http://schemas.microsoft.com/office/powerpoint/2010/main" val="346543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49DA8-5CA1-4236-868B-20BBC8E5A10A}" type="datetimeFigureOut">
              <a:rPr lang="en-US" smtClean="0"/>
              <a:t>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57DEA-BC9B-420D-8C0F-D57EE4238C7A}" type="slidenum">
              <a:rPr lang="en-US" smtClean="0"/>
              <a:t>‹#›</a:t>
            </a:fld>
            <a:endParaRPr lang="en-US"/>
          </a:p>
        </p:txBody>
      </p:sp>
    </p:spTree>
    <p:extLst>
      <p:ext uri="{BB962C8B-B14F-4D97-AF65-F5344CB8AC3E}">
        <p14:creationId xmlns:p14="http://schemas.microsoft.com/office/powerpoint/2010/main" val="3144505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National Historic Preservation Act</a:t>
            </a:r>
            <a:endParaRPr lang="en-US" dirty="0"/>
          </a:p>
        </p:txBody>
      </p:sp>
      <p:sp>
        <p:nvSpPr>
          <p:cNvPr id="3" name="Subtitle 2"/>
          <p:cNvSpPr>
            <a:spLocks noGrp="1"/>
          </p:cNvSpPr>
          <p:nvPr>
            <p:ph type="subTitle" idx="1"/>
          </p:nvPr>
        </p:nvSpPr>
        <p:spPr/>
        <p:txBody>
          <a:bodyPr/>
          <a:lstStyle/>
          <a:p>
            <a:r>
              <a:rPr lang="en-US" dirty="0" smtClean="0"/>
              <a:t>Presentation 2</a:t>
            </a:r>
          </a:p>
          <a:p>
            <a:r>
              <a:rPr lang="en-US" dirty="0" smtClean="0"/>
              <a:t>Section </a:t>
            </a:r>
            <a:r>
              <a:rPr lang="en-US" smtClean="0"/>
              <a:t>106 Overview</a:t>
            </a:r>
            <a:endParaRPr lang="en-US"/>
          </a:p>
        </p:txBody>
      </p:sp>
    </p:spTree>
    <p:extLst>
      <p:ext uri="{BB962C8B-B14F-4D97-AF65-F5344CB8AC3E}">
        <p14:creationId xmlns:p14="http://schemas.microsoft.com/office/powerpoint/2010/main" val="39300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52400"/>
            <a:ext cx="7772400" cy="762000"/>
          </a:xfrm>
        </p:spPr>
        <p:txBody>
          <a:bodyPr/>
          <a:lstStyle/>
          <a:p>
            <a:pPr eaLnBrk="1" hangingPunct="1"/>
            <a:r>
              <a:rPr lang="en-US" altLang="en-US" smtClean="0"/>
              <a:t>Section 106</a:t>
            </a:r>
          </a:p>
        </p:txBody>
      </p:sp>
      <p:sp>
        <p:nvSpPr>
          <p:cNvPr id="16387" name="Rectangle 3"/>
          <p:cNvSpPr>
            <a:spLocks noGrp="1" noChangeArrowheads="1"/>
          </p:cNvSpPr>
          <p:nvPr>
            <p:ph type="body" idx="1"/>
          </p:nvPr>
        </p:nvSpPr>
        <p:spPr>
          <a:xfrm>
            <a:off x="685800" y="1066800"/>
            <a:ext cx="7772400" cy="5562600"/>
          </a:xfrm>
        </p:spPr>
        <p:txBody>
          <a:bodyPr/>
          <a:lstStyle/>
          <a:p>
            <a:pPr eaLnBrk="1" hangingPunct="1">
              <a:lnSpc>
                <a:spcPct val="90000"/>
              </a:lnSpc>
            </a:pPr>
            <a:r>
              <a:rPr lang="en-US" altLang="en-US" sz="2400" smtClean="0"/>
              <a:t>Most important section</a:t>
            </a:r>
          </a:p>
          <a:p>
            <a:pPr eaLnBrk="1" hangingPunct="1">
              <a:lnSpc>
                <a:spcPct val="90000"/>
              </a:lnSpc>
            </a:pPr>
            <a:r>
              <a:rPr lang="en-US" altLang="en-US" sz="2400" smtClean="0"/>
              <a:t>“The head of any Federal agency having direct or indirect jurisdiction over a proposed Federal or federally assisted undertaking in any State and the head of any Federal department or independent agency having authority to license any undertaking shall, prior to the approval of the expenditure of any federal funds on the undertaking or prior to the issuance of any license, as the case may be, take into account the effect of the undertaking on any district, site, building, structure, or object that is included in or eligible for inclusion in the National Register. The head of any such federal agency shall afford the Advisory Council on Historic Preservation established under Title II of this Act a reasonable opportunity to comment with regard to such undertaking.”</a:t>
            </a:r>
          </a:p>
        </p:txBody>
      </p:sp>
    </p:spTree>
    <p:extLst>
      <p:ext uri="{BB962C8B-B14F-4D97-AF65-F5344CB8AC3E}">
        <p14:creationId xmlns:p14="http://schemas.microsoft.com/office/powerpoint/2010/main" val="172476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152400"/>
            <a:ext cx="7772400" cy="685800"/>
          </a:xfrm>
        </p:spPr>
        <p:txBody>
          <a:bodyPr>
            <a:normAutofit fontScale="90000"/>
          </a:bodyPr>
          <a:lstStyle/>
          <a:p>
            <a:pPr eaLnBrk="1" hangingPunct="1"/>
            <a:r>
              <a:rPr lang="en-US" altLang="en-US" smtClean="0"/>
              <a:t>What does Section 106 require?</a:t>
            </a:r>
          </a:p>
        </p:txBody>
      </p:sp>
      <p:sp>
        <p:nvSpPr>
          <p:cNvPr id="17411" name="Rectangle 3"/>
          <p:cNvSpPr>
            <a:spLocks noGrp="1" noChangeArrowheads="1"/>
          </p:cNvSpPr>
          <p:nvPr>
            <p:ph type="body" idx="1"/>
          </p:nvPr>
        </p:nvSpPr>
        <p:spPr>
          <a:xfrm>
            <a:off x="685800" y="1143000"/>
            <a:ext cx="7772400" cy="5257800"/>
          </a:xfrm>
        </p:spPr>
        <p:txBody>
          <a:bodyPr>
            <a:normAutofit lnSpcReduction="10000"/>
          </a:bodyPr>
          <a:lstStyle/>
          <a:p>
            <a:pPr eaLnBrk="1" hangingPunct="1">
              <a:lnSpc>
                <a:spcPct val="80000"/>
              </a:lnSpc>
            </a:pPr>
            <a:r>
              <a:rPr lang="en-US" altLang="en-US" sz="2000" smtClean="0"/>
              <a:t>Requires </a:t>
            </a:r>
            <a:r>
              <a:rPr lang="en-US" altLang="en-US" sz="2000" b="1" u="sng" smtClean="0"/>
              <a:t>federal agencies</a:t>
            </a:r>
            <a:r>
              <a:rPr lang="en-US" altLang="en-US" sz="2000" smtClean="0"/>
              <a:t> to </a:t>
            </a:r>
          </a:p>
          <a:p>
            <a:pPr lvl="1" eaLnBrk="1" hangingPunct="1">
              <a:lnSpc>
                <a:spcPct val="80000"/>
              </a:lnSpc>
            </a:pPr>
            <a:r>
              <a:rPr lang="en-US" altLang="en-US" sz="1800" smtClean="0"/>
              <a:t>take into account the effects of their undertakings on historic properties, and</a:t>
            </a:r>
          </a:p>
          <a:p>
            <a:pPr lvl="1" eaLnBrk="1" hangingPunct="1">
              <a:lnSpc>
                <a:spcPct val="80000"/>
              </a:lnSpc>
            </a:pPr>
            <a:r>
              <a:rPr lang="en-US" altLang="en-US" sz="1800" smtClean="0"/>
              <a:t>Afford the Advisory Council a reasonable opportunity to comment</a:t>
            </a:r>
          </a:p>
          <a:p>
            <a:pPr eaLnBrk="1" hangingPunct="1">
              <a:lnSpc>
                <a:spcPct val="80000"/>
              </a:lnSpc>
            </a:pPr>
            <a:r>
              <a:rPr lang="en-US" altLang="en-US" sz="2000" smtClean="0"/>
              <a:t>How? What does “take into account” mean?</a:t>
            </a:r>
          </a:p>
          <a:p>
            <a:pPr eaLnBrk="1" hangingPunct="1">
              <a:lnSpc>
                <a:spcPct val="80000"/>
              </a:lnSpc>
            </a:pPr>
            <a:r>
              <a:rPr lang="en-US" altLang="en-US" sz="2000" smtClean="0"/>
              <a:t>The regulations specify a process of </a:t>
            </a:r>
            <a:r>
              <a:rPr lang="en-US" altLang="en-US" sz="2000" i="1" smtClean="0"/>
              <a:t>consultation</a:t>
            </a:r>
            <a:r>
              <a:rPr lang="en-US" altLang="en-US" sz="2000" smtClean="0"/>
              <a:t> with consulting parties:</a:t>
            </a:r>
          </a:p>
          <a:p>
            <a:pPr lvl="1" eaLnBrk="1" hangingPunct="1">
              <a:lnSpc>
                <a:spcPct val="80000"/>
              </a:lnSpc>
            </a:pPr>
            <a:r>
              <a:rPr lang="en-US" altLang="en-US" sz="1800" smtClean="0"/>
              <a:t>SHiPO</a:t>
            </a:r>
          </a:p>
          <a:p>
            <a:pPr lvl="1" eaLnBrk="1" hangingPunct="1">
              <a:lnSpc>
                <a:spcPct val="80000"/>
              </a:lnSpc>
            </a:pPr>
            <a:r>
              <a:rPr lang="en-US" altLang="en-US" sz="1800" smtClean="0"/>
              <a:t>THPO</a:t>
            </a:r>
          </a:p>
          <a:p>
            <a:pPr lvl="1" eaLnBrk="1" hangingPunct="1">
              <a:lnSpc>
                <a:spcPct val="80000"/>
              </a:lnSpc>
            </a:pPr>
            <a:r>
              <a:rPr lang="en-US" altLang="en-US" sz="1800" smtClean="0"/>
              <a:t>Indian Tribes, Native Hawaiian organizations, and Native Alaskan</a:t>
            </a:r>
          </a:p>
          <a:p>
            <a:pPr lvl="1" eaLnBrk="1" hangingPunct="1">
              <a:lnSpc>
                <a:spcPct val="80000"/>
              </a:lnSpc>
            </a:pPr>
            <a:r>
              <a:rPr lang="en-US" altLang="en-US" sz="1800" smtClean="0"/>
              <a:t>Applicants</a:t>
            </a:r>
          </a:p>
          <a:p>
            <a:pPr lvl="1" eaLnBrk="1" hangingPunct="1">
              <a:lnSpc>
                <a:spcPct val="80000"/>
              </a:lnSpc>
            </a:pPr>
            <a:r>
              <a:rPr lang="en-US" altLang="en-US" sz="1800" smtClean="0"/>
              <a:t>Local governments</a:t>
            </a:r>
          </a:p>
          <a:p>
            <a:pPr lvl="1" eaLnBrk="1" hangingPunct="1">
              <a:lnSpc>
                <a:spcPct val="80000"/>
              </a:lnSpc>
            </a:pPr>
            <a:r>
              <a:rPr lang="en-US" altLang="en-US" sz="1800" smtClean="0"/>
              <a:t>The Public</a:t>
            </a:r>
          </a:p>
          <a:p>
            <a:pPr eaLnBrk="1" hangingPunct="1">
              <a:lnSpc>
                <a:spcPct val="80000"/>
              </a:lnSpc>
            </a:pPr>
            <a:r>
              <a:rPr lang="en-US" altLang="en-US" sz="2000" smtClean="0"/>
              <a:t>“Consultation” means “sympathetic consideration”, not just notification and review</a:t>
            </a:r>
          </a:p>
          <a:p>
            <a:pPr eaLnBrk="1" hangingPunct="1">
              <a:lnSpc>
                <a:spcPct val="80000"/>
              </a:lnSpc>
            </a:pPr>
            <a:r>
              <a:rPr lang="en-US" altLang="en-US" sz="2000" smtClean="0"/>
              <a:t>Section 106 mandates a process: it is entirely procedural and never dictates a particular outcome</a:t>
            </a:r>
          </a:p>
          <a:p>
            <a:pPr eaLnBrk="1" hangingPunct="1">
              <a:lnSpc>
                <a:spcPct val="80000"/>
              </a:lnSpc>
            </a:pPr>
            <a:r>
              <a:rPr lang="en-US" altLang="en-US" sz="2000" smtClean="0"/>
              <a:t>The regulations at 36 CFR 800 implement Sec. 106</a:t>
            </a:r>
          </a:p>
          <a:p>
            <a:pPr lvl="1" eaLnBrk="1" hangingPunct="1">
              <a:lnSpc>
                <a:spcPct val="80000"/>
              </a:lnSpc>
            </a:pPr>
            <a:r>
              <a:rPr lang="en-US" altLang="en-US" sz="1800" smtClean="0"/>
              <a:t>We will discuss the regulations anon</a:t>
            </a:r>
          </a:p>
        </p:txBody>
      </p:sp>
    </p:spTree>
    <p:extLst>
      <p:ext uri="{BB962C8B-B14F-4D97-AF65-F5344CB8AC3E}">
        <p14:creationId xmlns:p14="http://schemas.microsoft.com/office/powerpoint/2010/main" val="98309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609600"/>
            <a:ext cx="8458200" cy="1143000"/>
          </a:xfrm>
        </p:spPr>
        <p:txBody>
          <a:bodyPr/>
          <a:lstStyle/>
          <a:p>
            <a:pPr eaLnBrk="1" hangingPunct="1"/>
            <a:r>
              <a:rPr lang="en-US" altLang="en-US" smtClean="0"/>
              <a:t>What does Sec. 106 NOT require?</a:t>
            </a:r>
          </a:p>
        </p:txBody>
      </p:sp>
      <p:sp>
        <p:nvSpPr>
          <p:cNvPr id="18435" name="Rectangle 3"/>
          <p:cNvSpPr>
            <a:spLocks noGrp="1" noChangeArrowheads="1"/>
          </p:cNvSpPr>
          <p:nvPr>
            <p:ph type="body" idx="1"/>
          </p:nvPr>
        </p:nvSpPr>
        <p:spPr/>
        <p:txBody>
          <a:bodyPr/>
          <a:lstStyle/>
          <a:p>
            <a:pPr eaLnBrk="1" hangingPunct="1"/>
            <a:r>
              <a:rPr lang="en-US" altLang="en-US" sz="2800" smtClean="0"/>
              <a:t>Does not apply to private citizens, corporations, states, local governments, or private property</a:t>
            </a:r>
          </a:p>
          <a:p>
            <a:pPr eaLnBrk="1" hangingPunct="1"/>
            <a:r>
              <a:rPr lang="en-US" altLang="en-US" sz="2800" smtClean="0"/>
              <a:t>Never requires preservation of any particular thing or site</a:t>
            </a:r>
          </a:p>
          <a:p>
            <a:pPr lvl="1" eaLnBrk="1" hangingPunct="1"/>
            <a:r>
              <a:rPr lang="en-US" altLang="en-US" sz="2400" smtClean="0"/>
              <a:t>Federal agency always retains discretion to carry out their undertakings regardless of the effect on historic properties</a:t>
            </a:r>
          </a:p>
          <a:p>
            <a:pPr eaLnBrk="1" hangingPunct="1"/>
            <a:r>
              <a:rPr lang="en-US" altLang="en-US" sz="2800" smtClean="0"/>
              <a:t>Broad exceptions for life, property, disasters, emergencies, etc</a:t>
            </a:r>
          </a:p>
        </p:txBody>
      </p:sp>
    </p:spTree>
    <p:extLst>
      <p:ext uri="{BB962C8B-B14F-4D97-AF65-F5344CB8AC3E}">
        <p14:creationId xmlns:p14="http://schemas.microsoft.com/office/powerpoint/2010/main" val="2587586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National Historic Preservation Act</vt:lpstr>
      <vt:lpstr>Section 106</vt:lpstr>
      <vt:lpstr>What does Section 106 require?</vt:lpstr>
      <vt:lpstr>What does Sec. 106 NOT require?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Historic Preservation Act</dc:title>
  <dc:creator>Clifford Brown</dc:creator>
  <cp:lastModifiedBy>Clifford Brown</cp:lastModifiedBy>
  <cp:revision>1</cp:revision>
  <dcterms:created xsi:type="dcterms:W3CDTF">2014-01-06T17:58:56Z</dcterms:created>
  <dcterms:modified xsi:type="dcterms:W3CDTF">2014-01-06T17:59:33Z</dcterms:modified>
</cp:coreProperties>
</file>