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6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0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2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0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2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2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3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1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4991-C391-48F3-A29E-FA83C9524181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5E5F-749A-4680-A959-12D1BFE1E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Real Archaeology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19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Additional testing and data collection through:</a:t>
            </a:r>
          </a:p>
          <a:p>
            <a:pPr lvl="1"/>
            <a:r>
              <a:rPr lang="en-US" dirty="0" smtClean="0"/>
              <a:t>Excavation of small test pits (common)</a:t>
            </a:r>
          </a:p>
          <a:p>
            <a:pPr lvl="2"/>
            <a:r>
              <a:rPr lang="en-US" dirty="0" smtClean="0"/>
              <a:t>1 x 1 m </a:t>
            </a:r>
          </a:p>
          <a:p>
            <a:pPr lvl="2"/>
            <a:r>
              <a:rPr lang="en-US" dirty="0" smtClean="0"/>
              <a:t>1 x 2 m</a:t>
            </a:r>
          </a:p>
          <a:p>
            <a:pPr lvl="1"/>
            <a:r>
              <a:rPr lang="en-US" dirty="0" smtClean="0"/>
              <a:t>Excavation of additional shovel tests (common)</a:t>
            </a:r>
          </a:p>
          <a:p>
            <a:pPr lvl="1"/>
            <a:r>
              <a:rPr lang="en-US" dirty="0" smtClean="0"/>
              <a:t>Systematic surface collections (common)</a:t>
            </a:r>
          </a:p>
          <a:p>
            <a:pPr lvl="1"/>
            <a:r>
              <a:rPr lang="en-US" dirty="0" smtClean="0"/>
              <a:t>Coring or </a:t>
            </a:r>
            <a:r>
              <a:rPr lang="en-US" dirty="0" err="1" smtClean="0"/>
              <a:t>augering</a:t>
            </a:r>
            <a:r>
              <a:rPr lang="en-US" dirty="0" smtClean="0"/>
              <a:t> (uncommon)</a:t>
            </a:r>
          </a:p>
          <a:p>
            <a:pPr lvl="1"/>
            <a:r>
              <a:rPr lang="en-US" dirty="0" smtClean="0"/>
              <a:t>Geophysical prospection (uncommon)</a:t>
            </a:r>
          </a:p>
          <a:p>
            <a:r>
              <a:rPr lang="en-US" dirty="0" smtClean="0"/>
              <a:t>More detailed mapping</a:t>
            </a:r>
          </a:p>
          <a:p>
            <a:r>
              <a:rPr lang="en-US" dirty="0" smtClean="0"/>
              <a:t>More detailed artifact analysis</a:t>
            </a:r>
          </a:p>
          <a:p>
            <a:r>
              <a:rPr lang="en-US" dirty="0" smtClean="0"/>
              <a:t>Spatial and statistical analysis of artifact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4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and statistical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null hypothesis if you want to test for spatial structure?</a:t>
            </a:r>
          </a:p>
          <a:p>
            <a:r>
              <a:rPr lang="en-US" dirty="0" smtClean="0"/>
              <a:t>What is its underlying logic? (See above)</a:t>
            </a:r>
          </a:p>
        </p:txBody>
      </p:sp>
    </p:spTree>
    <p:extLst>
      <p:ext uri="{BB962C8B-B14F-4D97-AF65-F5344CB8AC3E}">
        <p14:creationId xmlns:p14="http://schemas.microsoft.com/office/powerpoint/2010/main" val="2350340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artifacts are randomly distributed, either horizontally or vertically</a:t>
            </a:r>
          </a:p>
          <a:p>
            <a:r>
              <a:rPr lang="en-US" dirty="0" smtClean="0"/>
              <a:t>Underlying reasoning:</a:t>
            </a:r>
          </a:p>
          <a:p>
            <a:pPr lvl="1"/>
            <a:r>
              <a:rPr lang="en-US" dirty="0" smtClean="0"/>
              <a:t>If the distribution is random, it has no structure and therefore carries no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87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tests can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spatial tests in 2 or 3 dimensions, a nearest neighbor analysis will test the null hypothesis that a spatial distribution is random</a:t>
            </a:r>
          </a:p>
          <a:p>
            <a:r>
              <a:rPr lang="en-US" dirty="0" smtClean="0"/>
              <a:t>You can also use chi-squared tests of independence to evaluate whether the frequencies of artifacts differ among excavations squares, strata or levels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0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Phases in historic preservation archaeology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“0”: Background research, predictive modeling</a:t>
            </a:r>
          </a:p>
          <a:p>
            <a:r>
              <a:rPr lang="en-US" dirty="0" smtClean="0"/>
              <a:t>Phase 1: Identification=survey</a:t>
            </a:r>
          </a:p>
          <a:p>
            <a:r>
              <a:rPr lang="en-US" dirty="0" smtClean="0"/>
              <a:t>Phase 2: Evaluation=test excavations</a:t>
            </a:r>
          </a:p>
          <a:p>
            <a:r>
              <a:rPr lang="en-US" dirty="0" smtClean="0"/>
              <a:t>Phase 3: Data recovery (“mitigation”) = research excavations</a:t>
            </a:r>
          </a:p>
          <a:p>
            <a:r>
              <a:rPr lang="en-US" dirty="0" smtClean="0"/>
              <a:t>The numbering of the phases is a convention, but is not part of any law or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6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perform a Phase 2 “evaluation” of a site, what are we evaluating?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3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evaluating whether the site is eligible for listing on the National Register of Historic Places</a:t>
            </a:r>
          </a:p>
          <a:p>
            <a:r>
              <a:rPr lang="en-US" dirty="0" smtClean="0"/>
              <a:t>How might you do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7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</a:t>
            </a:r>
          </a:p>
          <a:p>
            <a:pPr lvl="1"/>
            <a:r>
              <a:rPr lang="en-US" dirty="0" smtClean="0"/>
              <a:t>Whether it meets one or more of the National Register criteria</a:t>
            </a:r>
          </a:p>
          <a:p>
            <a:pPr lvl="1"/>
            <a:r>
              <a:rPr lang="en-US" dirty="0" smtClean="0"/>
              <a:t>Which are?</a:t>
            </a:r>
          </a:p>
          <a:p>
            <a:pPr lvl="1"/>
            <a:r>
              <a:rPr lang="en-US" dirty="0" smtClean="0"/>
              <a:t>AND, what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2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evaluate integrity</a:t>
            </a:r>
          </a:p>
          <a:p>
            <a:r>
              <a:rPr lang="en-US" dirty="0" smtClean="0"/>
              <a:t>And how does that help evaluate the NR criterion most commonly applied to archaeological sites?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and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how do you think you can evaluate whether a site has integrity and has the potential to yield information significant in history or prehistory?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35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and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site is usually considered to retain information and integrity when:</a:t>
            </a:r>
          </a:p>
          <a:p>
            <a:pPr lvl="1"/>
            <a:r>
              <a:rPr lang="en-US" dirty="0" smtClean="0"/>
              <a:t>It still retains internal spatial organization,</a:t>
            </a:r>
          </a:p>
          <a:p>
            <a:pPr lvl="1"/>
            <a:r>
              <a:rPr lang="en-US" dirty="0" smtClean="0"/>
              <a:t>Which means that artifacts and features have maintained some spatial coherence</a:t>
            </a:r>
          </a:p>
          <a:p>
            <a:pPr lvl="1"/>
            <a:r>
              <a:rPr lang="en-US" dirty="0" smtClean="0"/>
              <a:t>And therefore their contexts are somewhat </a:t>
            </a:r>
            <a:r>
              <a:rPr lang="en-US" dirty="0" smtClean="0"/>
              <a:t>intact</a:t>
            </a:r>
          </a:p>
          <a:p>
            <a:r>
              <a:rPr lang="en-US" dirty="0" smtClean="0"/>
              <a:t>But note, this is not a black and white issue</a:t>
            </a:r>
          </a:p>
          <a:p>
            <a:pPr lvl="1"/>
            <a:r>
              <a:rPr lang="en-US" dirty="0" smtClean="0"/>
              <a:t>No site has perfect integrity</a:t>
            </a:r>
          </a:p>
          <a:p>
            <a:pPr lvl="1"/>
            <a:r>
              <a:rPr lang="en-US" dirty="0" smtClean="0"/>
              <a:t>So it is useful to evaluate the degree of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5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Therefore,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 for features, which by definition have integrity</a:t>
            </a:r>
          </a:p>
          <a:p>
            <a:r>
              <a:rPr lang="en-US" dirty="0" smtClean="0"/>
              <a:t>We look for intact stratigraphy, in contrast to mixed deposits</a:t>
            </a:r>
          </a:p>
          <a:p>
            <a:r>
              <a:rPr lang="en-US" dirty="0" smtClean="0"/>
              <a:t>We study the spatial distribution of artifacts to see if they are random or not</a:t>
            </a:r>
          </a:p>
          <a:p>
            <a:pPr lvl="1"/>
            <a:r>
              <a:rPr lang="en-US" dirty="0" smtClean="0"/>
              <a:t>Randomness is interpreted as “no information </a:t>
            </a:r>
            <a:r>
              <a:rPr lang="en-US" smtClean="0"/>
              <a:t>or integrity”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2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463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Evaluation</vt:lpstr>
      <vt:lpstr>Phases in historic preservation archaeology</vt:lpstr>
      <vt:lpstr>Evaluation</vt:lpstr>
      <vt:lpstr>Answer</vt:lpstr>
      <vt:lpstr>Answer</vt:lpstr>
      <vt:lpstr>Integrity!</vt:lpstr>
      <vt:lpstr>Information and Integrity</vt:lpstr>
      <vt:lpstr>Information and Integrity</vt:lpstr>
      <vt:lpstr>Therefore, In Practice</vt:lpstr>
      <vt:lpstr>How?</vt:lpstr>
      <vt:lpstr>Spatial and statistical analysis</vt:lpstr>
      <vt:lpstr>Null hypothesis</vt:lpstr>
      <vt:lpstr>What tests can be used?</vt:lpstr>
    </vt:vector>
  </TitlesOfParts>
  <Company>Florida Atlantic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Clifford Brown</dc:creator>
  <cp:lastModifiedBy>Clifford Brown</cp:lastModifiedBy>
  <cp:revision>11</cp:revision>
  <dcterms:created xsi:type="dcterms:W3CDTF">2012-04-10T13:08:00Z</dcterms:created>
  <dcterms:modified xsi:type="dcterms:W3CDTF">2014-04-17T13:04:57Z</dcterms:modified>
</cp:coreProperties>
</file>